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90" r:id="rId5"/>
    <p:sldId id="423" r:id="rId6"/>
    <p:sldId id="378" r:id="rId7"/>
    <p:sldId id="424" r:id="rId8"/>
    <p:sldId id="411" r:id="rId9"/>
    <p:sldId id="320" r:id="rId10"/>
    <p:sldId id="429" r:id="rId11"/>
    <p:sldId id="426" r:id="rId12"/>
  </p:sldIdLst>
  <p:sldSz cx="12192000" cy="6858000"/>
  <p:notesSz cx="12192000" cy="6858000"/>
  <p:custDataLst>
    <p:tags r:id="rId1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34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61" autoAdjust="0"/>
  </p:normalViewPr>
  <p:slideViewPr>
    <p:cSldViewPr showGuides="1">
      <p:cViewPr varScale="1">
        <p:scale>
          <a:sx n="86" d="100"/>
          <a:sy n="86" d="100"/>
        </p:scale>
        <p:origin x="681" y="80"/>
      </p:cViewPr>
      <p:guideLst>
        <p:guide orient="horz" pos="3034"/>
        <p:guide pos="21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2E6B-72CE-4813-9DB4-657C36CAFCB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5.xml"/><Relationship Id="rId15" Type="http://schemas.openxmlformats.org/officeDocument/2006/relationships/image" Target="../media/image15.png"/><Relationship Id="rId14" Type="http://schemas.openxmlformats.org/officeDocument/2006/relationships/image" Target="../media/image14.jpeg"/><Relationship Id="rId13" Type="http://schemas.openxmlformats.org/officeDocument/2006/relationships/image" Target="../media/image13.pn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5.xml"/><Relationship Id="rId16" Type="http://schemas.openxmlformats.org/officeDocument/2006/relationships/image" Target="../media/image25.png"/><Relationship Id="rId15" Type="http://schemas.openxmlformats.org/officeDocument/2006/relationships/image" Target="../media/image24.png"/><Relationship Id="rId14" Type="http://schemas.openxmlformats.org/officeDocument/2006/relationships/image" Target="../media/image23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29.png"/><Relationship Id="rId11" Type="http://schemas.openxmlformats.org/officeDocument/2006/relationships/image" Target="../media/image28.png"/><Relationship Id="rId10" Type="http://schemas.openxmlformats.org/officeDocument/2006/relationships/image" Target="../media/image27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7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3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5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0" y="1008380"/>
            <a:ext cx="12192000" cy="4459605"/>
            <a:chOff x="-89" y="986027"/>
            <a:chExt cx="12192216" cy="4490085"/>
          </a:xfrm>
        </p:grpSpPr>
        <p:sp>
          <p:nvSpPr>
            <p:cNvPr id="23" name="object 23"/>
            <p:cNvSpPr/>
            <p:nvPr/>
          </p:nvSpPr>
          <p:spPr>
            <a:xfrm>
              <a:off x="0" y="986027"/>
              <a:ext cx="12192000" cy="4490085"/>
            </a:xfrm>
            <a:custGeom>
              <a:avLst/>
              <a:gdLst/>
              <a:ahLst/>
              <a:cxnLst/>
              <a:rect l="l" t="t" r="r" b="b"/>
              <a:pathLst>
                <a:path w="12192000" h="4490085">
                  <a:moveTo>
                    <a:pt x="12192000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12192000" y="44897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-89" y="1187195"/>
              <a:ext cx="12192216" cy="1047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216648" y="5917795"/>
            <a:ext cx="35382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</a:t>
            </a:r>
            <a:r>
              <a:rPr lang="en-US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 Cong Sheng</a:t>
            </a:r>
            <a:endParaRPr sz="24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4917" y="1447847"/>
            <a:ext cx="11209321" cy="873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8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Multi-granularity Intent Modeling with Adversarial Robustness for Sequential  Recommendation</a:t>
            </a:r>
            <a:endParaRPr lang="en-US" altLang="zh-CN" sz="2800" b="1" spc="-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532537" y="4267417"/>
            <a:ext cx="1981835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—</a:t>
            </a:r>
            <a:r>
              <a:rPr lang="en-US" altLang="zh-CN" sz="1600" b="1" spc="5" dirty="0">
                <a:solidFill>
                  <a:srgbClr val="1F4E79"/>
                </a:solidFill>
                <a:latin typeface="Noto Sans Mono CJK HK"/>
                <a:sym typeface="+mn-ea"/>
              </a:rPr>
              <a:t>AAAI</a:t>
            </a:r>
            <a:r>
              <a:rPr lang="en-US" altLang="zh-CN" sz="1600" b="1" spc="5" dirty="0">
                <a:solidFill>
                  <a:srgbClr val="1F4E79"/>
                </a:solidFill>
                <a:latin typeface="Noto Sans Mono CJK HK"/>
                <a:sym typeface="+mn-ea"/>
              </a:rPr>
              <a:t> 2026</a:t>
            </a:r>
            <a:br>
              <a:rPr lang="en-US" sz="1600" b="1" spc="5" dirty="0">
                <a:solidFill>
                  <a:srgbClr val="1F4E79"/>
                </a:solidFill>
                <a:latin typeface="Noto Sans Mono CJK HK"/>
                <a:sym typeface="+mn-ea"/>
              </a:rPr>
            </a:br>
            <a:endParaRPr lang="en-US" sz="1600" b="1" spc="5" dirty="0">
              <a:solidFill>
                <a:srgbClr val="1F4E79"/>
              </a:solidFill>
              <a:latin typeface="Noto Sans Mono CJK HK"/>
              <a:sym typeface="+mn-ea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24200" y="2593975"/>
            <a:ext cx="6057900" cy="133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16510" y="-29845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71189" y="1016635"/>
            <a:ext cx="58496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 Motivation</a:t>
            </a:r>
            <a:endParaRPr lang="en-US"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04800" y="2057400"/>
            <a:ext cx="6779260" cy="36741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altLang="zh-CN" sz="2000" dirty="0">
                <a:sym typeface="+mn-ea"/>
              </a:rPr>
              <a:t>1) </a:t>
            </a:r>
            <a:r>
              <a:rPr lang="en-US" altLang="zh-CN" sz="2000" b="1" dirty="0">
                <a:solidFill>
                  <a:schemeClr val="tx1"/>
                </a:solidFill>
              </a:rPr>
              <a:t>Existing sequential methods often model the whole sequence as a unified block and overlook users’ latent multi-granularity intents</a:t>
            </a:r>
            <a:endParaRPr lang="en-US" altLang="zh-CN" dirty="0">
              <a:solidFill>
                <a:schemeClr val="tx1"/>
              </a:solidFill>
            </a:endParaRPr>
          </a:p>
          <a:p>
            <a:endParaRPr lang="en-US" altLang="zh-CN" sz="2000" dirty="0">
              <a:solidFill>
                <a:schemeClr val="tx1"/>
              </a:solidFill>
            </a:endParaRPr>
          </a:p>
          <a:p>
            <a:r>
              <a:rPr lang="en-US" altLang="zh-CN" sz="2000" dirty="0">
                <a:solidFill>
                  <a:schemeClr val="tx1"/>
                </a:solidFill>
              </a:rPr>
              <a:t>2) </a:t>
            </a:r>
            <a:r>
              <a:rPr lang="en-US" altLang="zh-CN" sz="2000" b="1" dirty="0">
                <a:solidFill>
                  <a:schemeClr val="tx1"/>
                </a:solidFill>
              </a:rPr>
              <a:t>Sparse interaction data makes it difficult to infer users’ true intents and behavioral patterns</a:t>
            </a:r>
            <a:endParaRPr lang="en-US" altLang="zh-CN" sz="2000" b="1" dirty="0">
              <a:solidFill>
                <a:schemeClr val="tx1"/>
              </a:solidFill>
            </a:endParaRPr>
          </a:p>
          <a:p>
            <a:endParaRPr lang="en-US" altLang="zh-CN" sz="2000" b="1" dirty="0">
              <a:solidFill>
                <a:schemeClr val="tx1"/>
              </a:solidFill>
            </a:endParaRPr>
          </a:p>
          <a:p>
            <a:r>
              <a:rPr lang="en-US" altLang="zh-CN" sz="2000" dirty="0">
                <a:sym typeface="+mn-ea"/>
              </a:rPr>
              <a:t>3)</a:t>
            </a:r>
            <a:r>
              <a:rPr lang="en-US" altLang="zh-CN" dirty="0">
                <a:sym typeface="+mn-ea"/>
              </a:rPr>
              <a:t> </a:t>
            </a:r>
            <a:r>
              <a:rPr lang="en-US" altLang="zh-CN" sz="2000" b="1" dirty="0">
                <a:sym typeface="+mn-ea"/>
              </a:rPr>
              <a:t>Real-world user sequences inevitably contain noise, requiring more robust recommendation modeling</a:t>
            </a:r>
            <a:endParaRPr lang="en-US" altLang="zh-CN" sz="2000" b="1" dirty="0">
              <a:sym typeface="+mn-ea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6910" y="1913890"/>
            <a:ext cx="5104130" cy="35159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495800" y="1044303"/>
            <a:ext cx="251460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Overview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800" y="1681480"/>
            <a:ext cx="9486900" cy="5077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6482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rcRect r="629" b="3846"/>
          <a:stretch>
            <a:fillRect/>
          </a:stretch>
        </p:blipFill>
        <p:spPr>
          <a:xfrm>
            <a:off x="609600" y="1828800"/>
            <a:ext cx="6019800" cy="19050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0" y="3886200"/>
            <a:ext cx="4853940" cy="92964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4815840"/>
            <a:ext cx="5494020" cy="138684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0" y="1962150"/>
            <a:ext cx="4800600" cy="85344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5200" y="3124200"/>
            <a:ext cx="4339590" cy="44640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0" y="3930650"/>
            <a:ext cx="4789170" cy="44894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94650" y="4572000"/>
            <a:ext cx="3670300" cy="3492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78015" y="5188585"/>
            <a:ext cx="4676775" cy="3695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6482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7800" y="1734185"/>
            <a:ext cx="5387340" cy="119634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134360"/>
            <a:ext cx="6149340" cy="56388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7460" y="3962400"/>
            <a:ext cx="4297680" cy="61722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9200" y="4888230"/>
            <a:ext cx="5608320" cy="4495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524000"/>
            <a:ext cx="10599420" cy="2476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800" y="1600200"/>
            <a:ext cx="10134600" cy="51358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981200"/>
            <a:ext cx="5969000" cy="281749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8400" y="1905000"/>
            <a:ext cx="5678805" cy="29781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3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5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3d66cf53-fad4-4210-83ab-f3fa70c6c52a"/>
  <p:tag name="COMMONDATA" val="eyJoZGlkIjoiNmQwZDNhOTEzOTNjOWE2ZmE5ZjgyMWJlMDgzMDhkYWE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3337</Words>
  <Application>WPS 演示</Application>
  <PresentationFormat>宽屏</PresentationFormat>
  <Paragraphs>192</Paragraphs>
  <Slides>9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宋体</vt:lpstr>
      <vt:lpstr>Wingdings</vt:lpstr>
      <vt:lpstr>Trebuchet MS</vt:lpstr>
      <vt:lpstr>Arial</vt:lpstr>
      <vt:lpstr>Times New Roman</vt:lpstr>
      <vt:lpstr>Noto Sans Mono CJK HK</vt:lpstr>
      <vt:lpstr>Segoe Print</vt:lpstr>
      <vt:lpstr>Calibri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雯雯</cp:lastModifiedBy>
  <cp:revision>707</cp:revision>
  <dcterms:created xsi:type="dcterms:W3CDTF">2023-09-17T03:47:00Z</dcterms:created>
  <dcterms:modified xsi:type="dcterms:W3CDTF">2026-08-30T10:06:48Z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2023-09-11T08:00:00Z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2023-10-02T08:00:00Z</vt:filetime>
  </property>
  <property fmtid="{D5CDD505-2E9C-101B-9397-08002B2CF9AE}" pid="5" name="ICV">
    <vt:lpwstr>67510F68E3064DBD936EECFD77DBFFE6_13</vt:lpwstr>
  </property>
  <property fmtid="{D5CDD505-2E9C-101B-9397-08002B2CF9AE}" pid="6" name="KSOProductBuildVer">
    <vt:lpwstr>2052-12.1.0.28043</vt:lpwstr>
  </property>
</Properties>
</file>